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290" r:id="rId10"/>
    <p:sldId id="297" r:id="rId11"/>
    <p:sldId id="291" r:id="rId12"/>
    <p:sldId id="293" r:id="rId13"/>
    <p:sldId id="296" r:id="rId14"/>
    <p:sldId id="292" r:id="rId15"/>
    <p:sldId id="273" r:id="rId16"/>
    <p:sldId id="295" r:id="rId17"/>
    <p:sldId id="264" r:id="rId18"/>
    <p:sldId id="284" r:id="rId19"/>
    <p:sldId id="26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27" autoAdjust="0"/>
  </p:normalViewPr>
  <p:slideViewPr>
    <p:cSldViewPr snapToGrid="0">
      <p:cViewPr>
        <p:scale>
          <a:sx n="70" d="100"/>
          <a:sy n="70" d="100"/>
        </p:scale>
        <p:origin x="1810" y="-53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 segmentation, occlusion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labelling,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flow estimation.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 more efficient optimization algorithm that results in an order of magnitude less updates (speed-up).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SEEDS algorithm [8] our method uses a coarse-to-fine energy update strategy, which allows the optimization to reach better energy minima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when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employing even a single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53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Init</a:t>
            </a:r>
            <a:r>
              <a:rPr lang="en-GB" dirty="0" smtClean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Compute mean </a:t>
            </a:r>
            <a:r>
              <a:rPr lang="en-GB" dirty="0" err="1" smtClean="0"/>
              <a:t>color</a:t>
            </a:r>
            <a:r>
              <a:rPr lang="en-GB" dirty="0" smtClean="0"/>
              <a:t> (</a:t>
            </a:r>
            <a:r>
              <a:rPr lang="en-GB" dirty="0" err="1" smtClean="0"/>
              <a:t>center</a:t>
            </a:r>
            <a:r>
              <a:rPr lang="en-GB" dirty="0" smtClean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For </a:t>
            </a:r>
            <a:r>
              <a:rPr lang="en-GB" dirty="0" err="1" smtClean="0"/>
              <a:t>iter</a:t>
            </a:r>
            <a:r>
              <a:rPr lang="en-GB" dirty="0" smtClean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Valid connectivity block </a:t>
            </a:r>
            <a:r>
              <a:rPr lang="en-GB" dirty="0" err="1" smtClean="0"/>
              <a:t>i</a:t>
            </a:r>
            <a:r>
              <a:rPr lang="en-GB" dirty="0" smtClean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Update </a:t>
            </a:r>
            <a:r>
              <a:rPr lang="en-GB" dirty="0" err="1" smtClean="0"/>
              <a:t>center</a:t>
            </a:r>
            <a:r>
              <a:rPr lang="en-GB" dirty="0" smtClean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i’s neighbours to block list end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110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𝑝𝑜𝑠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𝑐𝑜𝑙  </a:t>
                </a:r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𝑏  </a:t>
                </a:r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𝑡𝑜𝑝𝑜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𝑠𝑖𝑧𝑒  </a:t>
                </a:r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 smtClean="0"/>
              <a:t>EAMS: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 smtClean="0"/>
              <a:t>Mean</a:t>
            </a:r>
            <a:r>
              <a:rPr lang="en-GB" baseline="0" dirty="0" smtClean="0"/>
              <a:t> shift procedure is extremely versatile tool for feature space analysis and can provide reliable solutions for many computer vision tasks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Used as computational model, it is robust for feature space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Applied to two low-level vision tasks: 1.) discontinuity preserving filtering and 2.) image segmentation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Objective function has two components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Entropy rate of a random walk on a graph</a:t>
            </a:r>
            <a:br>
              <a:rPr lang="en-GB" baseline="0" dirty="0" smtClean="0"/>
            </a:br>
            <a:r>
              <a:rPr lang="en-GB" baseline="0" dirty="0" err="1" smtClean="0"/>
              <a:t>Favors</a:t>
            </a:r>
            <a:r>
              <a:rPr lang="en-GB" baseline="0" dirty="0" smtClean="0"/>
              <a:t> formation of compact and homogeneous clusters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Balancing term</a:t>
            </a:r>
            <a:br>
              <a:rPr lang="en-GB" baseline="0" dirty="0" smtClean="0"/>
            </a:br>
            <a:r>
              <a:rPr lang="en-GB" baseline="0" dirty="0" smtClean="0"/>
              <a:t>encourages clusters with similar sizes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Aims to </a:t>
            </a:r>
            <a:r>
              <a:rPr lang="en-GB" baseline="0" dirty="0" err="1" smtClean="0"/>
              <a:t>generelaize</a:t>
            </a:r>
            <a:r>
              <a:rPr lang="en-GB" baseline="0" dirty="0" smtClean="0"/>
              <a:t> the concept of linear independence in vector spaces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Segmentation is given by the graph topology that maximizes the objective function under the </a:t>
            </a:r>
            <a:r>
              <a:rPr lang="en-GB" baseline="0" dirty="0" err="1" smtClean="0"/>
              <a:t>matroid</a:t>
            </a:r>
            <a:r>
              <a:rPr lang="en-GB" baseline="0" dirty="0" smtClean="0"/>
              <a:t> constraint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Exploiting submodular and monotonic properties of the objective function </a:t>
            </a:r>
            <a:r>
              <a:rPr lang="en-GB" baseline="0" dirty="0" smtClean="0">
                <a:sym typeface="Wingdings" panose="05000000000000000000" pitchFamily="2" charset="2"/>
              </a:rPr>
              <a:t> greedy search algorithm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>
                <a:sym typeface="Wingdings" panose="05000000000000000000" pitchFamily="2" charset="2"/>
              </a:rPr>
              <a:t>Outperformed all state-of-the-art </a:t>
            </a:r>
            <a:r>
              <a:rPr lang="en-GB" baseline="0" dirty="0" err="1" smtClean="0">
                <a:sym typeface="Wingdings" panose="05000000000000000000" pitchFamily="2" charset="2"/>
              </a:rPr>
              <a:t>superpixle</a:t>
            </a:r>
            <a:r>
              <a:rPr lang="en-GB" baseline="0" dirty="0" smtClean="0">
                <a:sym typeface="Wingdings" panose="05000000000000000000" pitchFamily="2" charset="2"/>
              </a:rPr>
              <a:t> segmentation algorithms by then (2011)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SLIC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Aim: generate compact, nearly uniform Superpixels in 5-dimensional space (col + image plane space)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Very simple: </a:t>
            </a:r>
            <a:r>
              <a:rPr lang="en-GB" baseline="0" dirty="0" err="1" smtClean="0"/>
              <a:t>kmeans</a:t>
            </a:r>
            <a:r>
              <a:rPr lang="en-GB" baseline="0" dirty="0" smtClean="0"/>
              <a:t> adjusted on finding clusters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ETPS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Joint segmentation: grids are joint pixels ….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Occlusion labelling: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Stereo image estimation = depth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Flow estimation = object motion</a:t>
            </a:r>
          </a:p>
          <a:p>
            <a:pPr marL="228600" lvl="0" indent="-228600">
              <a:buFont typeface="+mj-lt"/>
              <a:buAutoNum type="arabicPeriod"/>
            </a:pP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Ganiyu Ibraheem &amp; Philipp Seybold</a:t>
            </a:r>
          </a:p>
          <a:p>
            <a:r>
              <a:rPr lang="en-GB" dirty="0" smtClean="0"/>
              <a:t>Advanced Computer Vision</a:t>
            </a:r>
          </a:p>
          <a:p>
            <a:r>
              <a:rPr lang="en-GB" dirty="0" smtClean="0"/>
              <a:t>Group A3</a:t>
            </a:r>
            <a:endParaRPr lang="en-GB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5" y="1517362"/>
            <a:ext cx="8715620" cy="42203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17714" y="5729366"/>
            <a:ext cx="8730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	    ETPS			     SEEDS		            SLIC			  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0165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Create rectangular grids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For each level:</a:t>
            </a:r>
            <a:endParaRPr lang="en-GB" b="1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Compute mean </a:t>
            </a:r>
            <a:r>
              <a:rPr lang="en-GB" dirty="0" smtClean="0"/>
              <a:t>colour </a:t>
            </a:r>
            <a:r>
              <a:rPr lang="en-GB" dirty="0"/>
              <a:t>(</a:t>
            </a:r>
            <a:r>
              <a:rPr lang="en-GB" dirty="0" smtClean="0"/>
              <a:t>centre) </a:t>
            </a:r>
            <a:r>
              <a:rPr lang="en-GB" dirty="0"/>
              <a:t>and mean </a:t>
            </a:r>
            <a:r>
              <a:rPr lang="en-GB" dirty="0" smtClean="0"/>
              <a:t>position for</a:t>
            </a:r>
            <a:br>
              <a:rPr lang="en-GB" dirty="0" smtClean="0"/>
            </a:br>
            <a:r>
              <a:rPr lang="en-GB" dirty="0" smtClean="0"/>
              <a:t>blocks and Superpixels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For </a:t>
            </a:r>
            <a:r>
              <a:rPr lang="en-GB" b="1" dirty="0" smtClean="0"/>
              <a:t>each iteration:</a:t>
            </a:r>
            <a:endParaRPr lang="en-GB" b="1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IsValid</a:t>
            </a:r>
            <a:r>
              <a:rPr lang="en-GB" dirty="0" err="1" smtClean="0"/>
              <a:t>C</a:t>
            </a:r>
            <a:r>
              <a:rPr lang="en-GB" dirty="0" err="1" smtClean="0"/>
              <a:t>onnectingBlock</a:t>
            </a:r>
            <a:r>
              <a:rPr lang="en-GB" dirty="0" smtClean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Minimise </a:t>
            </a:r>
            <a:r>
              <a:rPr lang="en-GB" dirty="0"/>
              <a:t>e</a:t>
            </a:r>
            <a:r>
              <a:rPr lang="en-GB" dirty="0" smtClean="0"/>
              <a:t>nergy </a:t>
            </a:r>
            <a:r>
              <a:rPr lang="en-GB" dirty="0"/>
              <a:t>function </a:t>
            </a:r>
            <a:r>
              <a:rPr lang="en-GB" dirty="0" smtClean="0">
                <a:sym typeface="Wingdings" panose="05000000000000000000" pitchFamily="2" charset="2"/>
              </a:rPr>
              <a:t> assign block to </a:t>
            </a:r>
            <a:r>
              <a:rPr lang="en-GB" dirty="0">
                <a:sym typeface="Wingdings" panose="05000000000000000000" pitchFamily="2" charset="2"/>
              </a:rPr>
              <a:t>S</a:t>
            </a:r>
            <a:r>
              <a:rPr lang="en-GB" dirty="0" smtClean="0">
                <a:sym typeface="Wingdings" panose="05000000000000000000" pitchFamily="2" charset="2"/>
              </a:rPr>
              <a:t>uperpixel</a:t>
            </a:r>
            <a:endParaRPr lang="en-GB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assigned to new Superpixel:</a:t>
            </a:r>
            <a:br>
              <a:rPr lang="en-GB" dirty="0" smtClean="0"/>
            </a:br>
            <a:r>
              <a:rPr lang="en-GB" dirty="0" smtClean="0"/>
              <a:t>Update centre </a:t>
            </a:r>
            <a:r>
              <a:rPr lang="en-GB" dirty="0"/>
              <a:t>and means for </a:t>
            </a:r>
            <a:r>
              <a:rPr lang="en-GB" dirty="0" smtClean="0"/>
              <a:t>the two Superpixels involved</a:t>
            </a:r>
            <a:endParaRPr lang="en-GB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new boundary block to list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39806" r="20026"/>
          <a:stretch/>
        </p:blipFill>
        <p:spPr>
          <a:xfrm>
            <a:off x="487682" y="3577841"/>
            <a:ext cx="8088924" cy="25634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60136"/>
          <a:stretch/>
        </p:blipFill>
        <p:spPr>
          <a:xfrm>
            <a:off x="534574" y="893116"/>
            <a:ext cx="8027668" cy="25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833" r="27"/>
          <a:stretch/>
        </p:blipFill>
        <p:spPr>
          <a:xfrm>
            <a:off x="431556" y="907336"/>
            <a:ext cx="8280888" cy="52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</a:t>
                </a:r>
                <a:r>
                  <a:rPr lang="en-GB" dirty="0" smtClean="0"/>
                  <a:t>Regularization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</a:t>
                </a:r>
                <a:r>
                  <a:rPr lang="en-GB" dirty="0" smtClean="0"/>
                  <a:t>Coherence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</a:t>
                </a:r>
                <a:r>
                  <a:rPr lang="en-GB" dirty="0" smtClean="0"/>
                  <a:t>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= </a:t>
                </a:r>
                <a:r>
                  <a:rPr lang="en-GB" dirty="0"/>
                  <a:t>Topology </a:t>
                </a:r>
                <a:r>
                  <a:rPr lang="en-GB" dirty="0" smtClean="0"/>
                  <a:t>Preservation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</a:t>
                </a:r>
                <a:r>
                  <a:rPr lang="en-GB" dirty="0" smtClean="0"/>
                  <a:t>size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𝑚𝑜𝑛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𝑡𝑜𝑝𝑜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 smtClean="0"/>
              <a:t>Live Demo</a:t>
            </a:r>
            <a:r>
              <a:rPr lang="en-GB" dirty="0"/>
              <a:t/>
            </a:r>
            <a:br>
              <a:rPr lang="en-GB" dirty="0"/>
            </a:br>
            <a:r>
              <a:rPr lang="en-GB" sz="2000" dirty="0" smtClean="0"/>
              <a:t>(ETPS &amp; SLIC)</a:t>
            </a:r>
            <a:endParaRPr lang="en-GB" sz="2000" dirty="0" smtClean="0"/>
          </a:p>
          <a:p>
            <a:pPr marL="0" indent="0" algn="ctr">
              <a:buNone/>
            </a:pPr>
            <a:endParaRPr lang="en-GB" sz="2000" dirty="0" smtClean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Image resolution and number of Superpixels linked</a:t>
            </a:r>
            <a:endParaRPr lang="en-GB" dirty="0" smtClean="0"/>
          </a:p>
          <a:p>
            <a:r>
              <a:rPr lang="en-GB" dirty="0" smtClean="0"/>
              <a:t>Performance </a:t>
            </a:r>
            <a:r>
              <a:rPr lang="en-GB" dirty="0" smtClean="0"/>
              <a:t>of different approaches depends on application and correct parameterization</a:t>
            </a:r>
          </a:p>
          <a:p>
            <a:r>
              <a:rPr lang="en-GB" dirty="0" smtClean="0"/>
              <a:t>State-of-the-art methods for a variety of problems with great results</a:t>
            </a:r>
          </a:p>
          <a:p>
            <a:r>
              <a:rPr lang="en-GB" dirty="0" smtClean="0"/>
              <a:t>Only a few real-time performing approaches</a:t>
            </a:r>
          </a:p>
          <a:p>
            <a:r>
              <a:rPr lang="en-GB" dirty="0" smtClean="0"/>
              <a:t>Fast-paced field within computer vision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79055"/>
              </p:ext>
            </p:extLst>
          </p:nvPr>
        </p:nvGraphicFramePr>
        <p:xfrm>
          <a:off x="628650" y="1482344"/>
          <a:ext cx="78867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[1]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Learning a Classification Model for Segmentation</a:t>
                      </a:r>
                      <a:endParaRPr lang="en-GB" sz="180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[2]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[3]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Real-Time Coarse-to-fine Topologically Preserving Segmentation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[4]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Work distribution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817348"/>
              </p:ext>
            </p:extLst>
          </p:nvPr>
        </p:nvGraphicFramePr>
        <p:xfrm>
          <a:off x="628650" y="1482344"/>
          <a:ext cx="7886700" cy="4390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 smtClean="0"/>
                        <a:t>Equal</a:t>
                      </a:r>
                      <a:r>
                        <a:rPr lang="en-GB" sz="2000" baseline="0" dirty="0" smtClean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Ganiyu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Implementation of stream feature and work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on both approaches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for the force field transformation; focused on math for implementation part</a:t>
                      </a:r>
                      <a:endParaRPr lang="en-GB" sz="2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Philipp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on both approaches when issues occurred and provided comparisons to other implementations; focused on theory of the approach as a whole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690689"/>
            <a:ext cx="7886700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Definition &amp; Properties</a:t>
            </a:r>
          </a:p>
          <a:p>
            <a:r>
              <a:rPr lang="en-GB" dirty="0" smtClean="0"/>
              <a:t>Applications</a:t>
            </a:r>
          </a:p>
          <a:p>
            <a:r>
              <a:rPr lang="en-GB" dirty="0" smtClean="0"/>
              <a:t>Approaches</a:t>
            </a:r>
          </a:p>
          <a:p>
            <a:r>
              <a:rPr lang="en-GB" dirty="0" smtClean="0"/>
              <a:t>State-Of-The-Art</a:t>
            </a:r>
            <a:endParaRPr lang="en-GB" dirty="0"/>
          </a:p>
          <a:p>
            <a:r>
              <a:rPr lang="en-GB" dirty="0" smtClean="0"/>
              <a:t>Demonstration</a:t>
            </a:r>
            <a:endParaRPr lang="en-GB" dirty="0" smtClean="0"/>
          </a:p>
          <a:p>
            <a:r>
              <a:rPr lang="en-GB" dirty="0" smtClean="0"/>
              <a:t>Discussion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Firstly </a:t>
            </a:r>
            <a:r>
              <a:rPr lang="en-GB" dirty="0"/>
              <a:t>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</a:t>
            </a:r>
            <a:r>
              <a:rPr lang="en-GB" dirty="0" smtClean="0"/>
              <a:t>Malik in: “Learning </a:t>
            </a:r>
            <a:r>
              <a:rPr lang="en-GB" dirty="0"/>
              <a:t>a Classification Model for </a:t>
            </a:r>
            <a:r>
              <a:rPr lang="en-GB" dirty="0" smtClean="0"/>
              <a:t>Segmentation”</a:t>
            </a:r>
            <a:r>
              <a:rPr lang="en-GB" dirty="0"/>
              <a:t>	</a:t>
            </a:r>
          </a:p>
          <a:p>
            <a:pPr lvl="0"/>
            <a:r>
              <a:rPr lang="en-GB" dirty="0" smtClean="0"/>
              <a:t>First Superpixel algorithms </a:t>
            </a:r>
            <a:r>
              <a:rPr lang="en-GB" dirty="0"/>
              <a:t>around 2009 </a:t>
            </a:r>
            <a:endParaRPr lang="en-GB" dirty="0" smtClean="0"/>
          </a:p>
          <a:p>
            <a:pPr lvl="0"/>
            <a:r>
              <a:rPr lang="en-GB" dirty="0" smtClean="0"/>
              <a:t>Fast expansion until now into nearly all Computer Vison domains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roup </a:t>
            </a:r>
            <a:r>
              <a:rPr lang="en-GB" dirty="0"/>
              <a:t>perceptually similar pixels (e.g. colour) to create visually meaningful </a:t>
            </a:r>
            <a:r>
              <a:rPr lang="en-GB" dirty="0" smtClean="0"/>
              <a:t>entities</a:t>
            </a:r>
          </a:p>
          <a:p>
            <a:r>
              <a:rPr lang="en-GB" dirty="0" smtClean="0"/>
              <a:t>Heavily </a:t>
            </a:r>
            <a:r>
              <a:rPr lang="en-GB" dirty="0"/>
              <a:t>reducing the number of primitives for subsequent processing steps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Example (SLIC)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Partition</a:t>
            </a:r>
          </a:p>
          <a:p>
            <a:pPr lvl="0"/>
            <a:r>
              <a:rPr lang="en-GB" dirty="0" smtClean="0"/>
              <a:t>Connectivity</a:t>
            </a:r>
          </a:p>
          <a:p>
            <a:pPr lvl="0"/>
            <a:r>
              <a:rPr lang="en-GB" dirty="0" smtClean="0"/>
              <a:t>Boundary adherence</a:t>
            </a:r>
            <a:endParaRPr lang="en-GB" dirty="0"/>
          </a:p>
          <a:p>
            <a:pPr lvl="0"/>
            <a:r>
              <a:rPr lang="en-GB" dirty="0"/>
              <a:t>Compactness, Regularity and </a:t>
            </a:r>
            <a:r>
              <a:rPr lang="en-GB" dirty="0" smtClean="0"/>
              <a:t>Smoothness</a:t>
            </a:r>
            <a:endParaRPr lang="en-GB" dirty="0"/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</a:t>
            </a:r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 smtClean="0"/>
              <a:t>3D-Reconstruction</a:t>
            </a:r>
            <a:endParaRPr lang="en-GB" dirty="0"/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 smtClean="0"/>
              <a:t>Depth recovery &amp; estimation</a:t>
            </a:r>
            <a:endParaRPr lang="en-GB" dirty="0"/>
          </a:p>
          <a:p>
            <a:pPr lvl="0"/>
            <a:r>
              <a:rPr lang="en-GB" dirty="0" smtClean="0"/>
              <a:t>Semantic </a:t>
            </a:r>
            <a:r>
              <a:rPr lang="en-GB" dirty="0"/>
              <a:t>segmentation</a:t>
            </a:r>
          </a:p>
          <a:p>
            <a:pPr lvl="0"/>
            <a:r>
              <a:rPr lang="en-GB" dirty="0" smtClean="0"/>
              <a:t>Optical &amp; scene flow</a:t>
            </a:r>
            <a:endParaRPr lang="en-GB" dirty="0"/>
          </a:p>
          <a:p>
            <a:pPr lvl="0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smtClean="0"/>
              <a:t>Watershed-based</a:t>
            </a:r>
          </a:p>
          <a:p>
            <a:pPr lvl="0"/>
            <a:r>
              <a:rPr lang="en-GB" dirty="0" smtClean="0"/>
              <a:t>Density-based (EAMS)</a:t>
            </a:r>
            <a:endParaRPr lang="en-GB" dirty="0"/>
          </a:p>
          <a:p>
            <a:pPr lvl="0"/>
            <a:r>
              <a:rPr lang="en-GB" dirty="0" smtClean="0"/>
              <a:t>Graph-based (ERS)</a:t>
            </a:r>
          </a:p>
          <a:p>
            <a:pPr lvl="0"/>
            <a:r>
              <a:rPr lang="en-GB" dirty="0" smtClean="0"/>
              <a:t>Contour-Evolution (ERGC)</a:t>
            </a:r>
            <a:endParaRPr lang="en-GB" dirty="0"/>
          </a:p>
          <a:p>
            <a:pPr lvl="0"/>
            <a:r>
              <a:rPr lang="en-GB" dirty="0" smtClean="0"/>
              <a:t>Path-based</a:t>
            </a:r>
            <a:endParaRPr lang="en-GB" dirty="0"/>
          </a:p>
          <a:p>
            <a:pPr lvl="0"/>
            <a:r>
              <a:rPr lang="en-GB" dirty="0" smtClean="0"/>
              <a:t>Clustering-based (SLIC)</a:t>
            </a:r>
          </a:p>
          <a:p>
            <a:pPr lvl="0"/>
            <a:r>
              <a:rPr lang="en-GB" dirty="0" smtClean="0"/>
              <a:t>Energy Optimisation (SEEDS, ETPS, CRS)</a:t>
            </a:r>
          </a:p>
          <a:p>
            <a:pPr lvl="0"/>
            <a:r>
              <a:rPr lang="en-GB" dirty="0" smtClean="0"/>
              <a:t>Wavelet-based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State-Of-The-Art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</a:t>
            </a:r>
            <a:r>
              <a:rPr lang="en-GB" dirty="0" smtClean="0"/>
              <a:t>(EAMS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Mean shift procedure for density estimation</a:t>
            </a:r>
            <a:endParaRPr lang="en-GB" dirty="0" smtClean="0"/>
          </a:p>
          <a:p>
            <a:r>
              <a:rPr lang="en-GB" dirty="0" smtClean="0"/>
              <a:t>Entropy-Rate-Superpixel (ERS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Utilising entropy rate of random walk with balancing </a:t>
            </a:r>
            <a:endParaRPr lang="en-GB" dirty="0" smtClean="0"/>
          </a:p>
          <a:p>
            <a:r>
              <a:rPr lang="en-GB" dirty="0"/>
              <a:t>Simple Linear Iterative Clustering </a:t>
            </a:r>
            <a:r>
              <a:rPr lang="en-GB" dirty="0" smtClean="0"/>
              <a:t>(SLIC)</a:t>
            </a:r>
          </a:p>
          <a:p>
            <a:pPr lvl="1"/>
            <a:r>
              <a:rPr lang="en-GB" dirty="0"/>
              <a:t>I</a:t>
            </a:r>
            <a:r>
              <a:rPr lang="en-GB" dirty="0" smtClean="0"/>
              <a:t>terative </a:t>
            </a:r>
            <a:r>
              <a:rPr lang="en-GB" dirty="0"/>
              <a:t>k-means style clustering</a:t>
            </a:r>
            <a:endParaRPr lang="en-GB" dirty="0" smtClean="0"/>
          </a:p>
          <a:p>
            <a:r>
              <a:rPr lang="en-GB" dirty="0" smtClean="0"/>
              <a:t>Extended </a:t>
            </a:r>
            <a:r>
              <a:rPr lang="en-GB" dirty="0"/>
              <a:t>Topology Preserving </a:t>
            </a:r>
            <a:r>
              <a:rPr lang="en-GB" dirty="0" smtClean="0"/>
              <a:t>Segmentation (ETPS)</a:t>
            </a:r>
          </a:p>
          <a:p>
            <a:pPr lvl="1"/>
            <a:r>
              <a:rPr lang="en-GB" dirty="0"/>
              <a:t>Efficient </a:t>
            </a:r>
            <a:r>
              <a:rPr lang="en-GB" dirty="0" smtClean="0"/>
              <a:t>joint segmentation, </a:t>
            </a:r>
            <a:r>
              <a:rPr lang="en-GB" dirty="0"/>
              <a:t>occlusion </a:t>
            </a:r>
            <a:r>
              <a:rPr lang="en-GB" dirty="0" smtClean="0"/>
              <a:t>labelling, </a:t>
            </a:r>
            <a:r>
              <a:rPr lang="en-GB" dirty="0"/>
              <a:t>stereo and flow </a:t>
            </a:r>
            <a:r>
              <a:rPr lang="en-GB" dirty="0" smtClean="0"/>
              <a:t>estimation</a:t>
            </a:r>
            <a:endParaRPr lang="en-GB" dirty="0" smtClean="0"/>
          </a:p>
          <a:p>
            <a:pPr lvl="1"/>
            <a:r>
              <a:rPr lang="en-GB" dirty="0" smtClean="0"/>
              <a:t>Uses coarse-to-fine </a:t>
            </a:r>
            <a:r>
              <a:rPr lang="en-GB" dirty="0"/>
              <a:t>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</TotalTime>
  <Words>1461</Words>
  <Application>Microsoft Office PowerPoint</Application>
  <PresentationFormat>Bildschirmpräsentation (4:3)</PresentationFormat>
  <Paragraphs>261</Paragraphs>
  <Slides>19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Wingdings</vt:lpstr>
      <vt:lpstr>Office</vt:lpstr>
      <vt:lpstr>Superpixels</vt:lpstr>
      <vt:lpstr>Overview</vt:lpstr>
      <vt:lpstr>Introduction</vt:lpstr>
      <vt:lpstr>Definition</vt:lpstr>
      <vt:lpstr>Definition</vt:lpstr>
      <vt:lpstr>Properties</vt:lpstr>
      <vt:lpstr>Applications</vt:lpstr>
      <vt:lpstr>Approaches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Philipp</cp:lastModifiedBy>
  <cp:revision>170</cp:revision>
  <dcterms:created xsi:type="dcterms:W3CDTF">2018-02-01T16:42:40Z</dcterms:created>
  <dcterms:modified xsi:type="dcterms:W3CDTF">2018-02-22T11:44:34Z</dcterms:modified>
</cp:coreProperties>
</file>